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sldIdLst>
    <p:sldId id="256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6" r:id="rId37"/>
    <p:sldId id="283" r:id="rId38"/>
    <p:sldId id="285" r:id="rId39"/>
    <p:sldId id="284" r:id="rId40"/>
    <p:sldId id="287" r:id="rId41"/>
    <p:sldId id="288" r:id="rId42"/>
    <p:sldId id="289" r:id="rId43"/>
    <p:sldId id="290" r:id="rId44"/>
    <p:sldId id="29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6A6E-E9E1-421F-A5B5-7F9C423CC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DFDB0-B2D1-458C-B270-F6FCFE18A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ECD6F-502F-4291-A970-AEC38DD4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6410A-06A2-4A5A-ABBE-82FCAA55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E738-2DF9-4938-A452-C6D13E76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6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9B50-CCB7-41C3-A75E-C8A70EAB6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A5973-05AA-4CD2-9F68-59CF68239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8864F-9102-4EF0-878B-BECD077D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90A99-BCDF-4C0A-9A7D-6CB3E222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E6DF1-C05D-41AF-B279-D900A032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7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55D3CA-3A08-4E9A-A16F-610B94E09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5963-BD63-4707-B40C-44838C3FF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22A9C-F34D-4E33-B263-2BBD8723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B99D7-D36E-4192-AF61-66802418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89E61-463C-4082-B087-F13C3E74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0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D6B9-15E9-4032-A0BD-12F72AB2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99AC0-D8E5-40A8-A9D0-CE754FCAF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F5C3-A560-41A6-8686-5ECACD23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09E8F-F3D8-404B-AB5A-02C75443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0167D-C47C-46B6-9689-067043B5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9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3EE4-946B-4872-9884-DFF60962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27DA2-BB0D-4EAB-B095-EAB773CC0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1C99-7AB9-40BE-93FA-35E094893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1C363-18EA-4271-9180-FBDA97E2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8E74-8F2E-4D52-BE6F-32188AB8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1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D009-77F4-4A1A-9943-AF76C466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02D97-2AE8-4ED6-99F2-5C8FC759C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8A9C0-B85C-41E1-9898-6B560CDEF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23ACF-9CDE-49AC-A7B0-5F9387DD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EAAA2-8336-469C-A639-606E3027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B0C30-30F7-4F30-A566-2A231817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4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66CA-1287-4B0E-B982-2CD98AF6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73BBC-8421-4BE8-AC01-F952A3A55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073A5-EBC3-4E06-A522-388D92FB1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F33B4-3177-4351-B2AA-777B99899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56495-CCAA-42E2-B5C1-21A2B1D87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08C396-A371-4EC4-84F5-3C001673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25C3E-96E2-4D0E-82C5-E4F2FF2A6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590A99-087D-4E84-AB36-4DD6B0AB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6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A095-F158-4763-A12E-BFA3C1E4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05A7BD-F7AF-48B0-9F60-AFF94249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31E7D-9A0A-4CF2-8516-0FC32C23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55ED4-9A16-44F4-B78C-DF8F90E1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3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3ACAE-CF37-4A75-B376-0A0F596F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88439-A680-4E5A-8FC8-6F99D158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62DBE-04D2-42AE-BCB0-9A41DF28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17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CAC1-E30A-42B5-B49E-2CF116CCA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6E2EF-256A-4FD2-B356-7D9B128F4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07339-EDD9-4006-9B7A-B36DE6D7C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13096-F3A3-464D-934A-0972D276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85757-2D8D-4E37-9735-A28D3D5D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D1965-D549-411E-9135-0D540B43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8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D65-C396-40D5-AD9E-4DC31D9D7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45989-6834-47E9-943D-501AB61F6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E9EB6-B08D-45A5-8B69-36E6E7A4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9457C-B1DC-4FE8-8756-EEBCABBB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2BCB9-EEE9-4218-B2F7-90ED3CFD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4D6FD-A03C-43CE-BAEE-C554C71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E716CC-92E9-4F62-BA81-332C1F5F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4D08C-8759-4EB1-8059-A4A5909C1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84BFE-8445-443C-8825-570A6FEBC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9E9C1-18A4-4394-8D51-C998662689B5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A699-B4F3-4849-A041-5AE1E35FF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B2FA7-2F15-4C2F-894B-F1E3A3591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6EE37-DD8C-44EE-9D01-7961F3249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150B-671E-49A1-AEE1-988D71F7C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2620" y="1766176"/>
            <a:ext cx="9144000" cy="2387600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TWITTER MINING USING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E53C9-3191-472C-988F-BB8C7F9E2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16" y="4721396"/>
            <a:ext cx="6876660" cy="165155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YASEEN AHMED SHAIK (2668256)</a:t>
            </a:r>
          </a:p>
          <a:p>
            <a:pPr algn="l"/>
            <a:r>
              <a:rPr lang="en-US" dirty="0"/>
              <a:t>SAIYAM KOHLI (2669077)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C195D-CE15-49D0-852A-3E240BB8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86" y="670750"/>
            <a:ext cx="5250900" cy="219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43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B43F-2DBF-4373-BAE0-B1C8CEE6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How Does it Works?</a:t>
            </a:r>
            <a:endParaRPr lang="en-US" dirty="0"/>
          </a:p>
        </p:txBody>
      </p:sp>
      <p:pic>
        <p:nvPicPr>
          <p:cNvPr id="5" name="Content Placeholder 4" descr="A picture containing screenshot, businesscard&#10;&#10;Description generated with high confidence">
            <a:extLst>
              <a:ext uri="{FF2B5EF4-FFF2-40B4-BE49-F238E27FC236}">
                <a16:creationId xmlns:a16="http://schemas.microsoft.com/office/drawing/2014/main" id="{ABFEC59F-C29B-4229-8D7E-DABDFAB4E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45" y="1986164"/>
            <a:ext cx="8575609" cy="3706812"/>
          </a:xfrm>
        </p:spPr>
      </p:pic>
    </p:spTree>
    <p:extLst>
      <p:ext uri="{BB962C8B-B14F-4D97-AF65-F5344CB8AC3E}">
        <p14:creationId xmlns:p14="http://schemas.microsoft.com/office/powerpoint/2010/main" val="329320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B43F-2DBF-4373-BAE0-B1C8CEE6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How Does the Algorithm Works?</a:t>
            </a:r>
            <a:endParaRPr lang="en-US" dirty="0"/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CA2AE8-D278-4D9F-A536-50FD01986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89" y="2169268"/>
            <a:ext cx="7997540" cy="42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1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B43F-2DBF-4373-BAE0-B1C8CEE6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Sentimental Analysis Example</a:t>
            </a:r>
            <a:endParaRPr lang="en-US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53F1AEB-5AF3-43AF-8F57-F9EFE6213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5" y="2003000"/>
            <a:ext cx="10044030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8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B43F-2DBF-4373-BAE0-B1C8CEE6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Sentimental Analysis 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2EA51-B21C-4F36-A49E-24D1EF6F6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69" y="1865919"/>
            <a:ext cx="5951736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5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B43F-2DBF-4373-BAE0-B1C8CEE6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Sentimental Analysis 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2EA51-B21C-4F36-A49E-24D1EF6F6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69" y="1865919"/>
            <a:ext cx="5951736" cy="723963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E3B39E-5928-445C-BC33-1E53AB684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4" y="3132306"/>
            <a:ext cx="11122770" cy="26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5F4B-1F43-40A1-A757-BCADD473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           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6E8CD-7A09-443B-BB8C-D1AF285D6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1" y="751840"/>
            <a:ext cx="8033262" cy="54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4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2E59-2105-4B1F-A21B-96CDAEDB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794"/>
            <a:ext cx="10515600" cy="1325563"/>
          </a:xfrm>
        </p:spPr>
        <p:txBody>
          <a:bodyPr/>
          <a:lstStyle/>
          <a:p>
            <a:r>
              <a:rPr lang="en-US" b="1" u="sng" dirty="0"/>
              <a:t>Extraction of Tweets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11C7-54EA-4759-A482-8FCBDD692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1. Extraction of Tweets</a:t>
            </a:r>
            <a:endParaRPr lang="en-US" b="1" dirty="0"/>
          </a:p>
          <a:p>
            <a:r>
              <a:rPr lang="en-US" sz="1900" dirty="0"/>
              <a:t>(</a:t>
            </a:r>
            <a:r>
              <a:rPr lang="en-US" sz="1900" dirty="0" err="1"/>
              <a:t>i</a:t>
            </a:r>
            <a:r>
              <a:rPr lang="en-US" sz="1900" dirty="0"/>
              <a:t>) Create twitter application</a:t>
            </a:r>
          </a:p>
          <a:p>
            <a:r>
              <a:rPr lang="en-US" sz="1900" dirty="0"/>
              <a:t>(ii) </a:t>
            </a:r>
            <a:r>
              <a:rPr lang="en-US" sz="1900" dirty="0" err="1"/>
              <a:t>twitteR</a:t>
            </a:r>
            <a:r>
              <a:rPr lang="en-US" sz="1900" dirty="0"/>
              <a:t> - Provides an interface to the Twitter web API</a:t>
            </a:r>
          </a:p>
          <a:p>
            <a:r>
              <a:rPr lang="en-US" sz="1900" dirty="0"/>
              <a:t>(iii) </a:t>
            </a:r>
            <a:r>
              <a:rPr lang="en-US" sz="1900" dirty="0" err="1"/>
              <a:t>ROAuth</a:t>
            </a:r>
            <a:r>
              <a:rPr lang="en-US" sz="1900" dirty="0"/>
              <a:t> - R Interface For OAuth</a:t>
            </a:r>
          </a:p>
          <a:p>
            <a:r>
              <a:rPr lang="en-US" sz="1900" dirty="0"/>
              <a:t>(iv) Create twitter authenticated credential object(using key from step (ii) and</a:t>
            </a:r>
          </a:p>
          <a:p>
            <a:r>
              <a:rPr lang="en-US" sz="1900" dirty="0" err="1"/>
              <a:t>cacert.pem</a:t>
            </a:r>
            <a:r>
              <a:rPr lang="en-US" sz="1900" dirty="0"/>
              <a:t> certificate): It is done using consumer key, consumer secret, access</a:t>
            </a:r>
          </a:p>
          <a:p>
            <a:r>
              <a:rPr lang="en-US" sz="1900" dirty="0"/>
              <a:t>token, access secret.</a:t>
            </a:r>
          </a:p>
          <a:p>
            <a:r>
              <a:rPr lang="en-US" sz="1900" dirty="0"/>
              <a:t>(v) During authentication, we are redirected to a URL automatically where we</a:t>
            </a:r>
          </a:p>
          <a:p>
            <a:r>
              <a:rPr lang="en-US" sz="1900" dirty="0"/>
              <a:t>click on Authorize app as shown in the image below and enter the unique</a:t>
            </a:r>
          </a:p>
          <a:p>
            <a:r>
              <a:rPr lang="en-US" sz="1900" dirty="0"/>
              <a:t>7-digit number to get linked to the account from which feeds are being taken.</a:t>
            </a:r>
          </a:p>
        </p:txBody>
      </p:sp>
    </p:spTree>
    <p:extLst>
      <p:ext uri="{BB962C8B-B14F-4D97-AF65-F5344CB8AC3E}">
        <p14:creationId xmlns:p14="http://schemas.microsoft.com/office/powerpoint/2010/main" val="179110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0F4B-3C01-4268-92E8-0EF238E5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Creation of Application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CE5CA3-4801-44DE-9032-A75AF3515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618" y="1853248"/>
            <a:ext cx="6592244" cy="43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2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EE5E-D215-45C0-B987-EE0433D9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Getting  Tokens and keys for Authentication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CD42B6-CD81-4422-B8BD-B4A8EA424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491" y="2231232"/>
            <a:ext cx="6625883" cy="1763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67CC8-9D54-4200-8139-6EAE0C1D7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92" y="4104323"/>
            <a:ext cx="6625883" cy="20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30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2D26-8C60-41DE-B83A-80BF3682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Packages needed to be Installed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0BA401-6F2A-45F9-90D1-6B3ED2E6E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8700" y="2753299"/>
            <a:ext cx="25146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0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4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5EDE76C-AC2B-465C-BBAB-B8B1D2A15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269" y="1343608"/>
            <a:ext cx="8454960" cy="3761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B1B76-ECC2-4248-9945-0A67C5E7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80405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A908-DD59-40B5-A19D-6F8F3B2C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Setting Connection in R with Twitter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1A163D-216A-4BE8-82FA-E7FBA3737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6537" y="1778867"/>
            <a:ext cx="6141866" cy="1297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8D347C-0531-40C9-A058-72AE4D75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537" y="3922103"/>
            <a:ext cx="5818309" cy="2825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1800C4-C9C6-476A-B67D-24E9F555D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37" y="3076575"/>
            <a:ext cx="6141866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7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E649-2E5E-429D-9DCF-11769014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Case study: FC Barcelona vs Real Madrid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003DC5-85DF-422F-8A8E-CE40A2F3F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487" y="1881762"/>
            <a:ext cx="74390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8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DA05-1863-4EEC-8128-5B2A692C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Cleaning Tweets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7EDD2-28EB-4A97-8EA7-56A2A8EEA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tweets are cleaned in R by removing:</a:t>
            </a:r>
          </a:p>
          <a:p>
            <a:pPr marL="0" indent="0">
              <a:buNone/>
            </a:pPr>
            <a:r>
              <a:rPr lang="en-US" dirty="0"/>
              <a:t>● Extra punctuation</a:t>
            </a:r>
          </a:p>
          <a:p>
            <a:pPr marL="0" indent="0">
              <a:buNone/>
            </a:pPr>
            <a:r>
              <a:rPr lang="en-US" dirty="0"/>
              <a:t>● Stop words (Most commonly used words in a language like </a:t>
            </a:r>
            <a:r>
              <a:rPr lang="en-US" i="1" dirty="0"/>
              <a:t>the</a:t>
            </a:r>
            <a:r>
              <a:rPr lang="en-US" dirty="0"/>
              <a:t>, </a:t>
            </a:r>
            <a:r>
              <a:rPr lang="en-US" i="1" dirty="0"/>
              <a:t>is</a:t>
            </a:r>
            <a:r>
              <a:rPr lang="en-US" dirty="0"/>
              <a:t>, </a:t>
            </a:r>
            <a:r>
              <a:rPr lang="en-US" i="1" dirty="0"/>
              <a:t>at</a:t>
            </a:r>
            <a:r>
              <a:rPr lang="en-US" dirty="0"/>
              <a:t>, </a:t>
            </a:r>
            <a:r>
              <a:rPr lang="en-US" i="1" dirty="0"/>
              <a:t>which</a:t>
            </a:r>
            <a:r>
              <a:rPr lang="en-US" dirty="0"/>
              <a:t>, and </a:t>
            </a:r>
            <a:r>
              <a:rPr lang="en-US" i="1" dirty="0"/>
              <a:t>on</a:t>
            </a:r>
            <a:r>
              <a:rPr lang="en-US" dirty="0"/>
              <a:t>.)</a:t>
            </a:r>
          </a:p>
          <a:p>
            <a:pPr marL="0" indent="0">
              <a:buNone/>
            </a:pPr>
            <a:r>
              <a:rPr lang="en-US" dirty="0"/>
              <a:t>● Redundant Blank spaces</a:t>
            </a:r>
          </a:p>
          <a:p>
            <a:pPr marL="0" indent="0">
              <a:buNone/>
            </a:pPr>
            <a:r>
              <a:rPr lang="en-US" dirty="0"/>
              <a:t>● Emoticons</a:t>
            </a:r>
          </a:p>
          <a:p>
            <a:pPr marL="0" indent="0">
              <a:buNone/>
            </a:pPr>
            <a:r>
              <a:rPr lang="en-US" dirty="0"/>
              <a:t>● URLS</a:t>
            </a:r>
          </a:p>
        </p:txBody>
      </p:sp>
    </p:spTree>
    <p:extLst>
      <p:ext uri="{BB962C8B-B14F-4D97-AF65-F5344CB8AC3E}">
        <p14:creationId xmlns:p14="http://schemas.microsoft.com/office/powerpoint/2010/main" val="672763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8157-6EB8-4632-80DB-2D4DF662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CODE IN R FOR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3478-15A1-4F1A-824A-51778CE86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sentence = </a:t>
            </a:r>
            <a:r>
              <a:rPr lang="en-US" dirty="0" err="1"/>
              <a:t>gsub</a:t>
            </a:r>
            <a:r>
              <a:rPr lang="en-US" dirty="0"/>
              <a:t>('[[:</a:t>
            </a:r>
            <a:r>
              <a:rPr lang="en-US" dirty="0" err="1"/>
              <a:t>punct</a:t>
            </a:r>
            <a:r>
              <a:rPr lang="en-US" dirty="0"/>
              <a:t>:]]',' ',sentence)</a:t>
            </a:r>
          </a:p>
          <a:p>
            <a:r>
              <a:rPr lang="en-US" dirty="0"/>
              <a:t>      sentence = </a:t>
            </a:r>
            <a:r>
              <a:rPr lang="en-US" dirty="0" err="1"/>
              <a:t>gsub</a:t>
            </a:r>
            <a:r>
              <a:rPr lang="en-US" dirty="0"/>
              <a:t>('[[:</a:t>
            </a:r>
            <a:r>
              <a:rPr lang="en-US" dirty="0" err="1"/>
              <a:t>cntrl</a:t>
            </a:r>
            <a:r>
              <a:rPr lang="en-US" dirty="0"/>
              <a:t>:]]','',sentence)</a:t>
            </a:r>
          </a:p>
          <a:p>
            <a:r>
              <a:rPr lang="en-US" dirty="0"/>
              <a:t>      sentence = </a:t>
            </a:r>
            <a:r>
              <a:rPr lang="en-US" dirty="0" err="1"/>
              <a:t>gsub</a:t>
            </a:r>
            <a:r>
              <a:rPr lang="en-US" dirty="0"/>
              <a:t>('\\</a:t>
            </a:r>
            <a:r>
              <a:rPr lang="en-US" dirty="0" err="1"/>
              <a:t>d+','',sentence</a:t>
            </a:r>
            <a:r>
              <a:rPr lang="en-US" dirty="0"/>
              <a:t>)</a:t>
            </a:r>
          </a:p>
          <a:p>
            <a:r>
              <a:rPr lang="en-US" dirty="0"/>
              <a:t>      sentence = </a:t>
            </a:r>
            <a:r>
              <a:rPr lang="en-US" dirty="0" err="1"/>
              <a:t>gsub</a:t>
            </a:r>
            <a:r>
              <a:rPr lang="en-US" dirty="0"/>
              <a:t>('\</a:t>
            </a:r>
            <a:r>
              <a:rPr lang="en-US" dirty="0" err="1"/>
              <a:t>n','',sentence</a:t>
            </a:r>
            <a:r>
              <a:rPr lang="en-US" dirty="0"/>
              <a:t>)      </a:t>
            </a:r>
          </a:p>
          <a:p>
            <a:r>
              <a:rPr lang="en-US" dirty="0"/>
              <a:t>      sentence = </a:t>
            </a:r>
            <a:r>
              <a:rPr lang="en-US" dirty="0" err="1"/>
              <a:t>tolower</a:t>
            </a:r>
            <a:r>
              <a:rPr lang="en-US" dirty="0"/>
              <a:t>(sentence)</a:t>
            </a:r>
          </a:p>
          <a:p>
            <a:r>
              <a:rPr lang="en-US" dirty="0"/>
              <a:t>      </a:t>
            </a:r>
            <a:r>
              <a:rPr lang="en-US" dirty="0" err="1"/>
              <a:t>word.list</a:t>
            </a:r>
            <a:r>
              <a:rPr lang="en-US" dirty="0"/>
              <a:t> = </a:t>
            </a:r>
            <a:r>
              <a:rPr lang="en-US" dirty="0" err="1"/>
              <a:t>str_split</a:t>
            </a:r>
            <a:r>
              <a:rPr lang="en-US" dirty="0"/>
              <a:t>(sentence, '\\s+')</a:t>
            </a:r>
          </a:p>
          <a:p>
            <a:r>
              <a:rPr lang="en-US" dirty="0"/>
              <a:t>      words = </a:t>
            </a:r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word.list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070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5B45-1436-4A37-A335-284CF6D7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LOADING POSITIVE WORDS AND NEGATIVE WORDS IN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904CD7-A460-4D81-A017-BCB616B0D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163" y="1997063"/>
            <a:ext cx="2802769" cy="1971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B1375E-C9ED-468D-89E1-A3BDE1C1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09" y="1997063"/>
            <a:ext cx="2276475" cy="2078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AEB38-AFE2-4564-8C9F-248A3C943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717" y="4584163"/>
            <a:ext cx="7428035" cy="13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9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B267-4A0C-4F8A-9575-3C3D23B2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How sentimental analysis works.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3AC6C-1F58-41CA-B0B6-ED70DE6D0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072" y="2102806"/>
            <a:ext cx="34861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97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5D32-4FC8-4128-8B40-13701786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20" y="403468"/>
            <a:ext cx="12140682" cy="1325563"/>
          </a:xfrm>
        </p:spPr>
        <p:txBody>
          <a:bodyPr/>
          <a:lstStyle/>
          <a:p>
            <a:r>
              <a:rPr lang="en-US" b="1" u="sng" dirty="0"/>
              <a:t>IMPORTING TWEETS FOR BARCELONA AND MADRID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B7F31F-6C60-42CA-B55F-CA25D0EAC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217" y="1950229"/>
            <a:ext cx="4354244" cy="714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86CAA4-6CF6-4C3D-BEE4-8CF5C05B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3107622"/>
            <a:ext cx="4564087" cy="2608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54CFC-CEA1-4C60-99D1-62CF9EFE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59" y="3011060"/>
            <a:ext cx="48482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5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8CC5-72A0-4280-A850-74C3AD16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CLEANING OF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18CFED-203C-40D3-8FB9-39131FD16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647" y="1681357"/>
            <a:ext cx="61153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04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5C3D-442D-402A-A047-69E78D5F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SENTIMENTAL ANALYSIS FOR REAL MADRID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629ED-5E4E-44C7-9CED-04E285B42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835" y="1704756"/>
            <a:ext cx="73250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59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4218-7569-41CA-AACE-BD9714D9B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1325563"/>
          </a:xfrm>
        </p:spPr>
        <p:txBody>
          <a:bodyPr/>
          <a:lstStyle/>
          <a:p>
            <a:r>
              <a:rPr lang="en-US" b="1" u="sng" dirty="0"/>
              <a:t>SENTIMENTAL ANALYSIS FOR FC BARCELONA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3709F8-4F9D-4B64-939A-E58EA707C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462" y="1871797"/>
            <a:ext cx="101250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1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4C158A65-90C0-4EE3-8998-40B5E8821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r="1043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55D884-F46D-4D92-AD6C-798C78A9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u="sng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2ED9-01CE-40C0-B048-BC2ED1FEE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Machine learning is a type of artificial intelligence (AI) that provides computers with the ability to learn without being explicitly programmed. </a:t>
            </a:r>
          </a:p>
        </p:txBody>
      </p:sp>
    </p:spTree>
    <p:extLst>
      <p:ext uri="{BB962C8B-B14F-4D97-AF65-F5344CB8AC3E}">
        <p14:creationId xmlns:p14="http://schemas.microsoft.com/office/powerpoint/2010/main" val="367024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EF6C-A4FB-4CB0-9A03-76B0508C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2935" cy="1325563"/>
          </a:xfrm>
        </p:spPr>
        <p:txBody>
          <a:bodyPr/>
          <a:lstStyle/>
          <a:p>
            <a:r>
              <a:rPr lang="en-US" b="1" u="sng" dirty="0"/>
              <a:t>HISTOGRAM FOR FC BARCELONA SENTIMENTS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DE7D93-2742-481A-94E7-2167BD030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579" y="1853248"/>
            <a:ext cx="3686738" cy="2535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AA0690-41A0-4734-8EB6-A84AF3EC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5" y="1853248"/>
            <a:ext cx="4922227" cy="253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7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E135-334E-4653-A14D-C1C3974F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4984" cy="1325563"/>
          </a:xfrm>
        </p:spPr>
        <p:txBody>
          <a:bodyPr/>
          <a:lstStyle/>
          <a:p>
            <a:r>
              <a:rPr lang="en-US" b="1" u="sng" dirty="0"/>
              <a:t>OVERALL SCORE SENTIMENT FOR FC BARCELONA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50634C-FBC3-403D-A4BE-8A0B72D70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241" y="1704756"/>
            <a:ext cx="56959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0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533A-046E-473E-A65C-9C44389B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HISTOGRAM FOR REAL MADRID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F84F0D-6383-4688-8807-4526C4F08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17" y="2225167"/>
            <a:ext cx="5113009" cy="2848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AAC152-AE34-4C89-BFF9-ADAD5077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849" y="1877951"/>
            <a:ext cx="4688623" cy="32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13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38D2-8F9F-407E-93F5-170B19ED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4943" cy="1325563"/>
          </a:xfrm>
        </p:spPr>
        <p:txBody>
          <a:bodyPr/>
          <a:lstStyle/>
          <a:p>
            <a:r>
              <a:rPr lang="en-US" b="1" u="sng" dirty="0"/>
              <a:t>OVERALL SCORE SENTIMENT FOR REAL MADRID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618FC7-BF1B-410C-9713-813B5711D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185" y="1935049"/>
            <a:ext cx="56102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57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1359-9A5B-4072-BA58-59E1C309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PIE CHART FOR REAL MADRID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1FE2F1-16C4-4296-A884-67B605814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9941"/>
            <a:ext cx="4582330" cy="347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4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EF28-AB86-4A4E-9BA1-13F2C8E0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PIECHART FOR FC BARCELONA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AEC64F-5DD8-4052-8171-22348F1E7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083" y="1981703"/>
            <a:ext cx="444817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06627-284A-4F5B-BF2C-30D4F113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83" y="2119897"/>
            <a:ext cx="127479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07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46133-91E4-4E1D-B758-3A1AF210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 SCRIPT FOR WORD CLOUD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06A6F-39CC-45F2-9FCE-F50B8C0AC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643" y="2121781"/>
            <a:ext cx="5248275" cy="30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79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AC2D-D948-4DA0-AC0B-5DF7DC66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WORD CLOUD FOR FC BARCELONA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1C2B08-A306-4023-8E1A-D31CC22DD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526" y="1313684"/>
            <a:ext cx="6391469" cy="499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82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26FC-6F4D-44C7-A33C-1233D963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WORD CLOUD FOR REAL MADRID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894594-3B1D-4C2A-A264-19DA5AE85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003" y="1520890"/>
            <a:ext cx="7234821" cy="51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87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AA644-27BB-492B-8460-073DB05E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TOP 20 TWITTER HASHTAG FOR FC BARCELONA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288FE3-400A-47D8-9C7E-100487D64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304" y="1773611"/>
            <a:ext cx="80486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9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7E7C-4FF8-4985-86FF-D3B7719F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What is Machine Learning?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7E0E4-9A11-492D-B52C-124891C85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93" y="1545707"/>
            <a:ext cx="10515600" cy="4351338"/>
          </a:xfrm>
        </p:spPr>
        <p:txBody>
          <a:bodyPr/>
          <a:lstStyle/>
          <a:p>
            <a:r>
              <a:rPr lang="en-US" dirty="0"/>
              <a:t>Type of machine learning: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0ECBFC-8405-4A90-9486-5984A78DD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9" y="2377995"/>
            <a:ext cx="8649450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34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6C77-9591-454D-BCF1-223B7D09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TOP 20 TWITTER HASHTAG FOR REAL MADRID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EEEF9E-B7D1-4886-8EAB-1409849DD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184" y="1816295"/>
            <a:ext cx="79015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14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3A06-9EC0-43A2-BAC2-B4392FF4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 Script for Top Twitter </a:t>
            </a:r>
            <a:r>
              <a:rPr lang="en-US" b="1" u="sng" dirty="0" err="1"/>
              <a:t>HashTag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52D2C0-0847-4E6C-9B7E-1B339C2EA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517" y="1709350"/>
            <a:ext cx="50196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62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94C3-A247-40CF-B37D-C668F459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Algorithms Used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5FCBF2-3D9C-427F-8BC9-222472258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06" y="1690688"/>
            <a:ext cx="76676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83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BA25-26BD-4844-AB50-D069C75D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Limitations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E89B62-CF0B-42E7-BE7E-F35FC798E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164" y="1537624"/>
            <a:ext cx="7315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79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467F7-7C31-468A-98D0-CED156A9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242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500" b="1" dirty="0"/>
              <a:t>      THANK YOU!</a:t>
            </a:r>
          </a:p>
        </p:txBody>
      </p:sp>
    </p:spTree>
    <p:extLst>
      <p:ext uri="{BB962C8B-B14F-4D97-AF65-F5344CB8AC3E}">
        <p14:creationId xmlns:p14="http://schemas.microsoft.com/office/powerpoint/2010/main" val="2298142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7E7C-4FF8-4985-86FF-D3B7719F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What is Machine Learning?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7E0E4-9A11-492D-B52C-124891C85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93" y="1545707"/>
            <a:ext cx="10515600" cy="4351338"/>
          </a:xfrm>
        </p:spPr>
        <p:txBody>
          <a:bodyPr/>
          <a:lstStyle/>
          <a:p>
            <a:r>
              <a:rPr lang="en-US" dirty="0"/>
              <a:t>Type of machine learning: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6390AF-9327-4372-B221-9DB60AA53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21" y="2321691"/>
            <a:ext cx="8839966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7E7C-4FF8-4985-86FF-D3B7719F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What is Machine Learning?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7E0E4-9A11-492D-B52C-124891C85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93" y="1545707"/>
            <a:ext cx="10515600" cy="4351338"/>
          </a:xfrm>
        </p:spPr>
        <p:txBody>
          <a:bodyPr/>
          <a:lstStyle/>
          <a:p>
            <a:r>
              <a:rPr lang="en-US" dirty="0"/>
              <a:t>Type of machine learning: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B90F7E2-1653-421B-B1F9-D66FBBEA2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59" y="2328794"/>
            <a:ext cx="8832345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0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7E7C-4FF8-4985-86FF-D3B7719F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What is Machine Learning?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7E0E4-9A11-492D-B52C-124891C85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93" y="1545707"/>
            <a:ext cx="10515600" cy="4351338"/>
          </a:xfrm>
        </p:spPr>
        <p:txBody>
          <a:bodyPr/>
          <a:lstStyle/>
          <a:p>
            <a:r>
              <a:rPr lang="en-US" dirty="0"/>
              <a:t>Type of machine learning: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75E8569-280B-4106-B532-AA4F240C0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44" y="2316794"/>
            <a:ext cx="8634208" cy="39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9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B43F-2DBF-4373-BAE0-B1C8CEE6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Why Sentimental Analysis?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8E7EA-FC99-4EF5-96BD-92B174FD6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149"/>
            <a:ext cx="10515600" cy="4717814"/>
          </a:xfrm>
        </p:spPr>
        <p:txBody>
          <a:bodyPr/>
          <a:lstStyle/>
          <a:p>
            <a:r>
              <a:rPr lang="en-US" dirty="0"/>
              <a:t>Let’s take an example here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41BBB909-AAA3-4198-959E-C2B9DDA9E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36" y="2001112"/>
            <a:ext cx="7323455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8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B43F-2DBF-4373-BAE0-B1C8CEE6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What is Sentimental Analysis?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8E7EA-FC99-4EF5-96BD-92B174FD6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149"/>
            <a:ext cx="10515600" cy="3706238"/>
          </a:xfrm>
        </p:spPr>
        <p:txBody>
          <a:bodyPr/>
          <a:lstStyle/>
          <a:p>
            <a:r>
              <a:rPr lang="en-US" dirty="0"/>
              <a:t>The process of computationally identifying and categorizing opinions expressed in piece of text, especially in order to determine whether the writer’s attitude towards a particular topic, product etc. is positive, negative or neutral.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76696C96-C1B0-4C00-B321-8CDC1E1C8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26" y="4029822"/>
            <a:ext cx="8390347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38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2234</TotalTime>
  <Words>523</Words>
  <Application>Microsoft Office PowerPoint</Application>
  <PresentationFormat>Widescreen</PresentationFormat>
  <Paragraphs>76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 TWITTER MINING USING R</vt:lpstr>
      <vt:lpstr>Introduction</vt:lpstr>
      <vt:lpstr>What is Machine Learning?</vt:lpstr>
      <vt:lpstr>What is Machine Learning?</vt:lpstr>
      <vt:lpstr>What is Machine Learning?</vt:lpstr>
      <vt:lpstr>What is Machine Learning?</vt:lpstr>
      <vt:lpstr>What is Machine Learning?</vt:lpstr>
      <vt:lpstr>Why Sentimental Analysis?</vt:lpstr>
      <vt:lpstr>What is Sentimental Analysis?</vt:lpstr>
      <vt:lpstr>How Does it Works?</vt:lpstr>
      <vt:lpstr>How Does the Algorithm Works?</vt:lpstr>
      <vt:lpstr>Sentimental Analysis Example</vt:lpstr>
      <vt:lpstr>Sentimental Analysis Example</vt:lpstr>
      <vt:lpstr>Sentimental Analysis Example</vt:lpstr>
      <vt:lpstr>              </vt:lpstr>
      <vt:lpstr>Extraction of Tweets</vt:lpstr>
      <vt:lpstr>Creation of Application</vt:lpstr>
      <vt:lpstr>Getting  Tokens and keys for Authentication</vt:lpstr>
      <vt:lpstr>Packages needed to be Installed</vt:lpstr>
      <vt:lpstr>Setting Connection in R with Twitter</vt:lpstr>
      <vt:lpstr>Case study: FC Barcelona vs Real Madrid</vt:lpstr>
      <vt:lpstr> Cleaning Tweets DATA</vt:lpstr>
      <vt:lpstr>CODE IN R FOR CLEANING</vt:lpstr>
      <vt:lpstr>LOADING POSITIVE WORDS AND NEGATIVE WORDS IN DATABASE</vt:lpstr>
      <vt:lpstr>How sentimental analysis works.</vt:lpstr>
      <vt:lpstr>IMPORTING TWEETS FOR BARCELONA AND MADRID</vt:lpstr>
      <vt:lpstr>CLEANING OF DATA</vt:lpstr>
      <vt:lpstr>SENTIMENTAL ANALYSIS FOR REAL MADRID</vt:lpstr>
      <vt:lpstr>SENTIMENTAL ANALYSIS FOR FC BARCELONA</vt:lpstr>
      <vt:lpstr>HISTOGRAM FOR FC BARCELONA SENTIMENTS</vt:lpstr>
      <vt:lpstr>OVERALL SCORE SENTIMENT FOR FC BARCELONA</vt:lpstr>
      <vt:lpstr>HISTOGRAM FOR REAL MADRID</vt:lpstr>
      <vt:lpstr>OVERALL SCORE SENTIMENT FOR REAL MADRID</vt:lpstr>
      <vt:lpstr>PIE CHART FOR REAL MADRID</vt:lpstr>
      <vt:lpstr>PIECHART FOR FC BARCELONA</vt:lpstr>
      <vt:lpstr>R SCRIPT FOR WORD CLOUD</vt:lpstr>
      <vt:lpstr>WORD CLOUD FOR FC BARCELONA</vt:lpstr>
      <vt:lpstr>WORD CLOUD FOR REAL MADRID</vt:lpstr>
      <vt:lpstr>TOP 20 TWITTER HASHTAG FOR FC BARCELONA</vt:lpstr>
      <vt:lpstr>TOP 20 TWITTER HASHTAG FOR REAL MADRID</vt:lpstr>
      <vt:lpstr>R Script for Top Twitter HashTag</vt:lpstr>
      <vt:lpstr>Algorithms Used</vt:lpstr>
      <vt:lpstr>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MINING USING R</dc:title>
  <dc:creator>Saiyam Kohli</dc:creator>
  <cp:lastModifiedBy>Saiyam Kohli</cp:lastModifiedBy>
  <cp:revision>124</cp:revision>
  <dcterms:created xsi:type="dcterms:W3CDTF">2017-07-09T14:05:21Z</dcterms:created>
  <dcterms:modified xsi:type="dcterms:W3CDTF">2017-07-14T14:43:07Z</dcterms:modified>
</cp:coreProperties>
</file>